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9" r:id="rId2"/>
    <p:sldId id="412" r:id="rId3"/>
    <p:sldId id="370" r:id="rId4"/>
    <p:sldId id="403" r:id="rId5"/>
    <p:sldId id="409" r:id="rId6"/>
    <p:sldId id="314" r:id="rId7"/>
    <p:sldId id="331" r:id="rId8"/>
    <p:sldId id="332" r:id="rId9"/>
    <p:sldId id="378" r:id="rId10"/>
    <p:sldId id="381" r:id="rId11"/>
    <p:sldId id="334" r:id="rId12"/>
    <p:sldId id="335" r:id="rId13"/>
    <p:sldId id="336" r:id="rId14"/>
    <p:sldId id="337" r:id="rId15"/>
    <p:sldId id="338" r:id="rId16"/>
    <p:sldId id="339" r:id="rId17"/>
    <p:sldId id="391" r:id="rId18"/>
    <p:sldId id="389" r:id="rId19"/>
    <p:sldId id="350" r:id="rId20"/>
    <p:sldId id="366" r:id="rId21"/>
    <p:sldId id="351" r:id="rId22"/>
    <p:sldId id="352" r:id="rId23"/>
    <p:sldId id="353" r:id="rId24"/>
    <p:sldId id="354" r:id="rId25"/>
    <p:sldId id="392" r:id="rId26"/>
    <p:sldId id="413" r:id="rId27"/>
    <p:sldId id="35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C76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93" autoAdjust="0"/>
    <p:restoredTop sz="94660"/>
  </p:normalViewPr>
  <p:slideViewPr>
    <p:cSldViewPr>
      <p:cViewPr varScale="1">
        <p:scale>
          <a:sx n="103" d="100"/>
          <a:sy n="103" d="100"/>
        </p:scale>
        <p:origin x="-49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12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lIns="0" tIns="0" rIns="0" bIns="0" anchor="ctr"/>
          <a:lstStyle>
            <a:lvl1pPr algn="ctr">
              <a:lnSpc>
                <a:spcPct val="110000"/>
              </a:lnSpc>
              <a:defRPr smtClean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ctr"/>
          <a:lstStyle>
            <a:lvl1pPr marL="0" indent="0" algn="ctr">
              <a:buFont typeface="Wingdings 2" pitchFamily="18" charset="2"/>
              <a:buNone/>
              <a:defRPr b="1" smtClean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Grp="1" noChangeArrowheads="1"/>
          </p:cNvSpPr>
          <p:nvPr>
            <p:ph type="title"/>
          </p:nvPr>
        </p:nvSpPr>
        <p:spPr bwMode="gray">
          <a:xfrm>
            <a:off x="139336" y="31468"/>
            <a:ext cx="6858000" cy="100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223838" y="1338944"/>
            <a:ext cx="4114800" cy="2514600"/>
          </a:xfrm>
        </p:spPr>
        <p:txBody>
          <a:bodyPr/>
          <a:lstStyle>
            <a:lvl1pPr marL="233363" indent="-233363">
              <a:defRPr sz="1600"/>
            </a:lvl1pPr>
            <a:lvl2pPr marL="284163" indent="-171450">
              <a:defRPr sz="1400">
                <a:latin typeface="+mn-lt"/>
              </a:defRPr>
            </a:lvl2pPr>
            <a:lvl3pPr marL="396875" indent="-165100">
              <a:defRPr sz="1400">
                <a:latin typeface="+mn-lt"/>
              </a:defRPr>
            </a:lvl3pPr>
            <a:lvl4pPr marL="630238" indent="-173038">
              <a:defRPr sz="1400">
                <a:latin typeface="+mn-lt"/>
              </a:defRPr>
            </a:lvl4pPr>
            <a:lvl5pPr marL="801688" indent="-171450">
              <a:defRPr sz="14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2"/>
          </p:nvPr>
        </p:nvSpPr>
        <p:spPr>
          <a:xfrm>
            <a:off x="4701364" y="1338944"/>
            <a:ext cx="4256315" cy="2514600"/>
          </a:xfrm>
        </p:spPr>
        <p:txBody>
          <a:bodyPr/>
          <a:lstStyle>
            <a:lvl1pPr marL="233363" indent="-233363">
              <a:defRPr sz="1600"/>
            </a:lvl1pPr>
            <a:lvl2pPr marL="284163" indent="-171450">
              <a:defRPr sz="1400">
                <a:latin typeface="+mn-lt"/>
              </a:defRPr>
            </a:lvl2pPr>
            <a:lvl3pPr marL="382588" indent="-150813">
              <a:defRPr sz="1400">
                <a:latin typeface="+mn-lt"/>
              </a:defRPr>
            </a:lvl3pPr>
            <a:lvl4pPr marL="606425" indent="-149225">
              <a:defRPr sz="1400">
                <a:latin typeface="+mn-lt"/>
              </a:defRPr>
            </a:lvl4pPr>
            <a:lvl5pPr marL="798513" indent="-171450">
              <a:defRPr sz="14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3"/>
          </p:nvPr>
        </p:nvSpPr>
        <p:spPr>
          <a:xfrm>
            <a:off x="228600" y="4025791"/>
            <a:ext cx="8675914" cy="2560320"/>
          </a:xfrm>
          <a:noFill/>
          <a:ln>
            <a:solidFill>
              <a:schemeClr val="tx1"/>
            </a:solidFill>
          </a:ln>
        </p:spPr>
        <p:txBody>
          <a:bodyPr/>
          <a:lstStyle>
            <a:lvl1pPr marL="233363" indent="-233363">
              <a:defRPr sz="1600"/>
            </a:lvl1pPr>
            <a:lvl2pPr marL="287338" indent="-163513">
              <a:defRPr sz="1400">
                <a:latin typeface="+mn-lt"/>
              </a:defRPr>
            </a:lvl2pPr>
            <a:lvl3pPr marL="393700" indent="-163513">
              <a:tabLst/>
              <a:defRPr sz="1400">
                <a:latin typeface="+mn-lt"/>
              </a:defRPr>
            </a:lvl3pPr>
            <a:lvl4pPr marL="627063" indent="-168275">
              <a:defRPr sz="1400">
                <a:latin typeface="+mn-lt"/>
              </a:defRPr>
            </a:lvl4pPr>
            <a:lvl5pPr marL="792163" indent="-165100">
              <a:defRPr sz="14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B9F5D8-6BAE-45FA-A815-A95AB08A6D54}" type="datetimeFigureOut">
              <a:rPr lang="en-US" smtClean="0"/>
              <a:pPr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390D14-CC41-4B7B-9CA6-20344BE8EA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BB8C5D4-2D49-4EA8-8DC1-F8780194DD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12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ctr"/>
          <a:lstStyle>
            <a:lvl1pPr marL="0" indent="0" algn="ctr">
              <a:buNone/>
              <a:defRPr sz="2400" b="1">
                <a:solidFill>
                  <a:srgbClr val="4F81BD"/>
                </a:solidFill>
                <a:effectLst/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12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767" y="-27856"/>
            <a:ext cx="6858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8" y="1312000"/>
            <a:ext cx="8686800" cy="5029200"/>
          </a:xfrm>
        </p:spPr>
        <p:txBody>
          <a:bodyPr>
            <a:normAutofit/>
          </a:bodyPr>
          <a:lstStyle>
            <a:lvl1pPr marL="233363" marR="0" indent="-233363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4F81BD"/>
              </a:buClr>
              <a:buSzTx/>
              <a:buFont typeface="Wingdings 2" pitchFamily="18" charset="2"/>
              <a:buChar char="¡"/>
              <a:tabLst/>
              <a:defRPr/>
            </a:lvl1pPr>
            <a:lvl2pPr marL="457200" marR="0" indent="-223838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4F81BD"/>
              </a:buClr>
              <a:buSzTx/>
              <a:buFont typeface="Verdana" pitchFamily="34" charset="0"/>
              <a:buChar char="–"/>
              <a:tabLst/>
              <a:defRPr/>
            </a:lvl2pPr>
            <a:lvl3pPr marL="693738" marR="0" indent="-2286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4F81BD"/>
              </a:buClr>
              <a:buSzPct val="80000"/>
              <a:buFont typeface="Courier New" pitchFamily="49" charset="0"/>
              <a:buChar char="o"/>
              <a:tabLst/>
              <a:defRPr/>
            </a:lvl3pPr>
            <a:lvl4pPr marL="917575" marR="0" indent="-2286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4F81BD"/>
              </a:buClr>
              <a:buSzTx/>
              <a:buFont typeface="Arial" pitchFamily="34" charset="0"/>
              <a:buChar char="•"/>
              <a:tabLst/>
              <a:defRPr baseline="0"/>
            </a:lvl4pPr>
            <a:lvl5pPr marL="1150938" marR="0" indent="-2286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4F81BD"/>
              </a:buClr>
              <a:buSzTx/>
              <a:buFont typeface="Arial" pitchFamily="34" charset="0"/>
              <a:buChar char="•"/>
              <a:tabLst/>
              <a:defRPr baseline="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 smtClean="0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12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6"/>
          <p:cNvSpPr>
            <a:spLocks noGrp="1" noChangeArrowheads="1"/>
          </p:cNvSpPr>
          <p:nvPr>
            <p:ph type="title"/>
          </p:nvPr>
        </p:nvSpPr>
        <p:spPr bwMode="gray">
          <a:xfrm>
            <a:off x="141767" y="-5542"/>
            <a:ext cx="64897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12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836" y="1328056"/>
            <a:ext cx="4343400" cy="5029200"/>
          </a:xfrm>
        </p:spPr>
        <p:txBody>
          <a:bodyPr>
            <a:normAutofit/>
          </a:bodyPr>
          <a:lstStyle>
            <a:lvl1pPr marL="233363" marR="0" indent="-233363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4F81BD"/>
              </a:buClr>
              <a:buSzTx/>
              <a:buFont typeface="Wingdings 2" pitchFamily="18" charset="2"/>
              <a:buChar char="¡"/>
              <a:tabLst/>
              <a:defRPr sz="1800"/>
            </a:lvl1pPr>
            <a:lvl2pPr marL="457200" marR="0" indent="-223838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4F81BD"/>
              </a:buClr>
              <a:buSzTx/>
              <a:buFont typeface="Verdana" pitchFamily="34" charset="0"/>
              <a:buChar char="–"/>
              <a:tabLst/>
              <a:defRPr sz="1600">
                <a:latin typeface="+mn-lt"/>
              </a:defRPr>
            </a:lvl2pPr>
            <a:lvl3pPr marL="693738" marR="0" indent="-2286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4F81BD"/>
              </a:buClr>
              <a:buSzPct val="80000"/>
              <a:buFont typeface="Courier New" pitchFamily="49" charset="0"/>
              <a:buChar char="o"/>
              <a:tabLst/>
              <a:defRPr sz="1600">
                <a:latin typeface="+mn-lt"/>
              </a:defRPr>
            </a:lvl3pPr>
            <a:lvl4pPr marL="917575" marR="0" indent="-2286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4F81BD"/>
              </a:buClr>
              <a:buSzTx/>
              <a:buFont typeface="Arial" pitchFamily="34" charset="0"/>
              <a:buChar char="•"/>
              <a:tabLst/>
              <a:defRPr sz="1600">
                <a:latin typeface="+mn-lt"/>
              </a:defRPr>
            </a:lvl4pPr>
            <a:lvl5pPr marL="1150938" marR="0" indent="-2286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4F81BD"/>
              </a:buClr>
              <a:buSzTx/>
              <a:buFont typeface="Arial" pitchFamily="34" charset="0"/>
              <a:buChar char="•"/>
              <a:tabLst/>
              <a:defRPr sz="16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28056"/>
            <a:ext cx="4343400" cy="5029200"/>
          </a:xfrm>
        </p:spPr>
        <p:txBody>
          <a:bodyPr>
            <a:normAutofit/>
          </a:bodyPr>
          <a:lstStyle>
            <a:lvl1pPr marL="233363" marR="0" indent="-233363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4F81BD"/>
              </a:buClr>
              <a:buSzTx/>
              <a:buFont typeface="Wingdings 2" pitchFamily="18" charset="2"/>
              <a:buChar char="¡"/>
              <a:tabLst/>
              <a:defRPr sz="1800"/>
            </a:lvl1pPr>
            <a:lvl2pPr marL="457200" marR="0" indent="-223838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4F81BD"/>
              </a:buClr>
              <a:buSzTx/>
              <a:buFont typeface="Verdana" pitchFamily="34" charset="0"/>
              <a:buChar char="–"/>
              <a:tabLst/>
              <a:defRPr sz="1600">
                <a:latin typeface="+mn-lt"/>
              </a:defRPr>
            </a:lvl2pPr>
            <a:lvl3pPr marL="693738" marR="0" indent="-2286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4F81BD"/>
              </a:buClr>
              <a:buSzPct val="80000"/>
              <a:buFont typeface="Courier New" pitchFamily="49" charset="0"/>
              <a:buChar char="o"/>
              <a:tabLst/>
              <a:defRPr sz="1600">
                <a:latin typeface="+mn-lt"/>
              </a:defRPr>
            </a:lvl3pPr>
            <a:lvl4pPr marL="917575" marR="0" indent="-2286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4F81BD"/>
              </a:buClr>
              <a:buSzTx/>
              <a:buFont typeface="Arial" pitchFamily="34" charset="0"/>
              <a:buChar char="•"/>
              <a:tabLst/>
              <a:defRPr sz="1600">
                <a:latin typeface="+mn-lt"/>
              </a:defRPr>
            </a:lvl4pPr>
            <a:lvl5pPr marL="1150938" marR="0" indent="-2286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4F81BD"/>
              </a:buClr>
              <a:buSzTx/>
              <a:buFont typeface="Arial" pitchFamily="34" charset="0"/>
              <a:buChar char="•"/>
              <a:tabLst/>
              <a:defRPr sz="16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 smtClean="0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title"/>
          </p:nvPr>
        </p:nvSpPr>
        <p:spPr bwMode="gray">
          <a:xfrm>
            <a:off x="141767" y="-5542"/>
            <a:ext cx="64897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3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Grp="1" noChangeArrowheads="1"/>
          </p:cNvSpPr>
          <p:nvPr>
            <p:ph type="title"/>
          </p:nvPr>
        </p:nvSpPr>
        <p:spPr bwMode="gray">
          <a:xfrm>
            <a:off x="139336" y="31468"/>
            <a:ext cx="6858000" cy="100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2"/>
          </p:nvPr>
        </p:nvSpPr>
        <p:spPr>
          <a:xfrm>
            <a:off x="228600" y="4025030"/>
            <a:ext cx="8686800" cy="2560320"/>
          </a:xfrm>
          <a:noFill/>
          <a:ln>
            <a:solidFill>
              <a:schemeClr val="tx1"/>
            </a:solidFill>
          </a:ln>
        </p:spPr>
        <p:txBody>
          <a:bodyPr/>
          <a:lstStyle>
            <a:lvl1pPr marL="233363" indent="-233363">
              <a:defRPr sz="1600"/>
            </a:lvl1pPr>
            <a:lvl2pPr marL="457200" indent="-233363">
              <a:defRPr sz="1400">
                <a:latin typeface="+mn-lt"/>
              </a:defRPr>
            </a:lvl2pPr>
            <a:lvl3pPr marL="630238" indent="-173038">
              <a:defRPr sz="1400">
                <a:latin typeface="+mn-lt"/>
              </a:defRPr>
            </a:lvl3pPr>
            <a:lvl4pPr marL="744538" indent="-174625">
              <a:defRPr sz="1400">
                <a:latin typeface="+mn-lt"/>
              </a:defRPr>
            </a:lvl4pPr>
            <a:lvl5pPr marL="854075" indent="-173038">
              <a:defRPr sz="14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Content Placeholder 3"/>
          <p:cNvSpPr>
            <a:spLocks noGrp="1"/>
          </p:cNvSpPr>
          <p:nvPr>
            <p:ph sz="half" idx="13"/>
          </p:nvPr>
        </p:nvSpPr>
        <p:spPr>
          <a:xfrm>
            <a:off x="228600" y="1336764"/>
            <a:ext cx="8686800" cy="2560320"/>
          </a:xfrm>
          <a:noFill/>
          <a:ln>
            <a:solidFill>
              <a:schemeClr val="tx1"/>
            </a:solidFill>
          </a:ln>
        </p:spPr>
        <p:txBody>
          <a:bodyPr/>
          <a:lstStyle>
            <a:lvl1pPr marL="233363" indent="-233363">
              <a:defRPr sz="1600"/>
            </a:lvl1pPr>
            <a:lvl2pPr marL="457200" indent="-233363">
              <a:defRPr sz="1400">
                <a:latin typeface="+mn-lt"/>
              </a:defRPr>
            </a:lvl2pPr>
            <a:lvl3pPr marL="630238" indent="-173038">
              <a:defRPr sz="1400">
                <a:latin typeface="+mn-lt"/>
              </a:defRPr>
            </a:lvl3pPr>
            <a:lvl4pPr marL="744538" indent="-174625">
              <a:defRPr sz="1400">
                <a:latin typeface="+mn-lt"/>
              </a:defRPr>
            </a:lvl4pPr>
            <a:lvl5pPr marL="854075" indent="-173038">
              <a:defRPr sz="14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with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8200" y="1219200"/>
            <a:ext cx="4267200" cy="914400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8600" y="1219200"/>
            <a:ext cx="4267200" cy="914400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10"/>
          </p:nvPr>
        </p:nvSpPr>
        <p:spPr>
          <a:xfrm>
            <a:off x="4648200" y="2133600"/>
            <a:ext cx="4267200" cy="4572000"/>
          </a:xfrm>
          <a:ln>
            <a:solidFill>
              <a:schemeClr val="tx1"/>
            </a:solidFill>
          </a:ln>
        </p:spPr>
        <p:txBody>
          <a:bodyPr/>
          <a:lstStyle>
            <a:lvl1pPr marL="228600" indent="-228600">
              <a:defRPr sz="1600"/>
            </a:lvl1pPr>
            <a:lvl2pPr marL="284163" indent="-173038">
              <a:defRPr sz="1400">
                <a:latin typeface="+mn-lt"/>
              </a:defRPr>
            </a:lvl2pPr>
            <a:lvl3pPr marL="396875" indent="-112713">
              <a:defRPr sz="1400">
                <a:latin typeface="+mn-lt"/>
              </a:defRPr>
            </a:lvl3pPr>
            <a:lvl4pPr marL="512763" indent="-112713">
              <a:defRPr sz="1400">
                <a:latin typeface="+mn-lt"/>
              </a:defRPr>
            </a:lvl4pPr>
            <a:lvl5pPr marL="627063" indent="-112713">
              <a:defRPr sz="14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title"/>
          </p:nvPr>
        </p:nvSpPr>
        <p:spPr bwMode="gray">
          <a:xfrm>
            <a:off x="139336" y="32656"/>
            <a:ext cx="6858000" cy="100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pitchFamily="34" charset="-128"/>
                <a:cs typeface="ＭＳ Ｐゴシック" pitchFamily="31" charset="-128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1"/>
          </p:nvPr>
        </p:nvSpPr>
        <p:spPr>
          <a:xfrm>
            <a:off x="228600" y="2133600"/>
            <a:ext cx="4267200" cy="4572000"/>
          </a:xfrm>
          <a:ln>
            <a:solidFill>
              <a:schemeClr val="tx1"/>
            </a:solidFill>
          </a:ln>
        </p:spPr>
        <p:txBody>
          <a:bodyPr/>
          <a:lstStyle>
            <a:lvl1pPr marL="228600" indent="-228600">
              <a:defRPr sz="1600"/>
            </a:lvl1pPr>
            <a:lvl2pPr marL="284163" indent="-173038">
              <a:defRPr sz="1400">
                <a:latin typeface="+mn-lt"/>
              </a:defRPr>
            </a:lvl2pPr>
            <a:lvl3pPr marL="396875" indent="-112713">
              <a:defRPr sz="1400">
                <a:latin typeface="+mn-lt"/>
              </a:defRPr>
            </a:lvl3pPr>
            <a:lvl4pPr marL="512763" indent="-112713">
              <a:defRPr sz="1400">
                <a:latin typeface="+mn-lt"/>
              </a:defRPr>
            </a:lvl4pPr>
            <a:lvl5pPr marL="627063" indent="-112713">
              <a:defRPr sz="14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336" y="31468"/>
            <a:ext cx="6858000" cy="10058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3838" y="1338744"/>
            <a:ext cx="4114800" cy="2514600"/>
          </a:xfrm>
        </p:spPr>
        <p:txBody>
          <a:bodyPr/>
          <a:lstStyle>
            <a:lvl1pPr marL="233363" indent="-233363">
              <a:defRPr sz="1600"/>
            </a:lvl1pPr>
            <a:lvl2pPr marL="284163" indent="-171450">
              <a:defRPr sz="1400">
                <a:latin typeface="+mn-lt"/>
              </a:defRPr>
            </a:lvl2pPr>
            <a:lvl3pPr marL="396875" indent="-165100">
              <a:defRPr sz="1400">
                <a:latin typeface="+mn-lt"/>
              </a:defRPr>
            </a:lvl3pPr>
            <a:lvl4pPr marL="630238" indent="-173038">
              <a:defRPr sz="1400">
                <a:latin typeface="+mn-lt"/>
              </a:defRPr>
            </a:lvl4pPr>
            <a:lvl5pPr marL="801688" indent="-171450">
              <a:defRPr sz="14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0"/>
          </p:nvPr>
        </p:nvSpPr>
        <p:spPr>
          <a:xfrm>
            <a:off x="4703134" y="1338744"/>
            <a:ext cx="4114800" cy="2514600"/>
          </a:xfrm>
        </p:spPr>
        <p:txBody>
          <a:bodyPr/>
          <a:lstStyle>
            <a:lvl1pPr marL="233363" indent="-233363">
              <a:defRPr sz="1600"/>
            </a:lvl1pPr>
            <a:lvl2pPr marL="287338" indent="-174625">
              <a:defRPr sz="1400">
                <a:latin typeface="+mn-lt"/>
              </a:defRPr>
            </a:lvl2pPr>
            <a:lvl3pPr marL="382588" indent="-153988">
              <a:defRPr sz="1400">
                <a:latin typeface="+mn-lt"/>
              </a:defRPr>
            </a:lvl3pPr>
            <a:lvl4pPr marL="606425" indent="-149225">
              <a:defRPr sz="1400">
                <a:latin typeface="+mn-lt"/>
              </a:defRPr>
            </a:lvl4pPr>
            <a:lvl5pPr marL="796925" indent="-173038">
              <a:defRPr sz="14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1"/>
          </p:nvPr>
        </p:nvSpPr>
        <p:spPr>
          <a:xfrm>
            <a:off x="228600" y="4038600"/>
            <a:ext cx="4114800" cy="2514600"/>
          </a:xfrm>
        </p:spPr>
        <p:txBody>
          <a:bodyPr/>
          <a:lstStyle>
            <a:lvl1pPr marL="233363" indent="-233363">
              <a:defRPr sz="1600"/>
            </a:lvl1pPr>
            <a:lvl2pPr marL="287338" indent="-174625">
              <a:defRPr sz="1400">
                <a:latin typeface="+mn-lt"/>
              </a:defRPr>
            </a:lvl2pPr>
            <a:lvl3pPr marL="396875" indent="-165100">
              <a:defRPr sz="1400">
                <a:latin typeface="+mn-lt"/>
              </a:defRPr>
            </a:lvl3pPr>
            <a:lvl4pPr marL="627063" indent="-169863">
              <a:defRPr sz="1400">
                <a:latin typeface="+mn-lt"/>
              </a:defRPr>
            </a:lvl4pPr>
            <a:lvl5pPr marL="800100" indent="-173038">
              <a:defRPr sz="14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4707896" y="4038600"/>
            <a:ext cx="4114800" cy="2514600"/>
          </a:xfrm>
        </p:spPr>
        <p:txBody>
          <a:bodyPr/>
          <a:lstStyle>
            <a:lvl1pPr marL="233363" indent="-233363">
              <a:defRPr sz="1600"/>
            </a:lvl1pPr>
            <a:lvl2pPr marL="287338" indent="-174625">
              <a:defRPr sz="1400">
                <a:latin typeface="+mn-lt"/>
              </a:defRPr>
            </a:lvl2pPr>
            <a:lvl3pPr marL="382588" indent="-153988">
              <a:defRPr sz="1400">
                <a:latin typeface="+mn-lt"/>
              </a:defRPr>
            </a:lvl3pPr>
            <a:lvl4pPr marL="606425" indent="-153988">
              <a:defRPr sz="1400">
                <a:latin typeface="+mn-lt"/>
              </a:defRPr>
            </a:lvl4pPr>
            <a:lvl5pPr marL="862013" indent="-173038">
              <a:defRPr sz="14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/>
          </p:cNvPicPr>
          <p:nvPr/>
        </p:nvPicPr>
        <p:blipFill>
          <a:blip r:embed="rId14" cstate="print"/>
          <a:srcRect b="12950"/>
          <a:stretch>
            <a:fillRect/>
          </a:stretch>
        </p:blipFill>
        <p:spPr bwMode="auto">
          <a:xfrm>
            <a:off x="0" y="0"/>
            <a:ext cx="91440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14"/>
          <p:cNvSpPr>
            <a:spLocks noGrp="1" noChangeArrowheads="1"/>
          </p:cNvSpPr>
          <p:nvPr>
            <p:ph type="body" idx="1"/>
          </p:nvPr>
        </p:nvSpPr>
        <p:spPr bwMode="gray">
          <a:xfrm>
            <a:off x="130175" y="1328738"/>
            <a:ext cx="8686800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12700" y="6681788"/>
            <a:ext cx="1401763" cy="19843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r" eaLnBrk="0" hangingPunct="0">
              <a:buFont typeface="Verdana" pitchFamily="34" charset="0"/>
              <a:buNone/>
            </a:pPr>
            <a:r>
              <a:rPr lang="en-US" sz="700">
                <a:solidFill>
                  <a:srgbClr val="000000"/>
                </a:solidFill>
              </a:rPr>
              <a:t>©2014 Waters Corporation</a:t>
            </a:r>
          </a:p>
        </p:txBody>
      </p:sp>
      <p:sp>
        <p:nvSpPr>
          <p:cNvPr id="1029" name="Rectangle 16"/>
          <p:cNvSpPr>
            <a:spLocks noGrp="1" noChangeArrowheads="1"/>
          </p:cNvSpPr>
          <p:nvPr>
            <p:ph type="title"/>
          </p:nvPr>
        </p:nvSpPr>
        <p:spPr bwMode="gray">
          <a:xfrm>
            <a:off x="131763" y="-4763"/>
            <a:ext cx="6489700" cy="104140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8774113" y="6656388"/>
            <a:ext cx="369887" cy="2000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r" eaLnBrk="0" hangingPunct="0">
              <a:buFont typeface="Verdana" pitchFamily="34" charset="0"/>
              <a:buNone/>
            </a:pPr>
            <a:r>
              <a:rPr lang="en-US" sz="700">
                <a:solidFill>
                  <a:srgbClr val="000000"/>
                </a:solidFill>
              </a:rPr>
              <a:t> </a:t>
            </a:r>
            <a:fld id="{45EE5C08-72AA-4A7B-82D9-2221650E8E03}" type="slidenum">
              <a:rPr lang="en-US" sz="700">
                <a:solidFill>
                  <a:srgbClr val="000000"/>
                </a:solidFill>
              </a:rPr>
              <a:pPr algn="r" eaLnBrk="0" hangingPunct="0">
                <a:buFont typeface="Verdana" pitchFamily="34" charset="0"/>
                <a:buNone/>
              </a:pPr>
              <a:t>‹#›</a:t>
            </a:fld>
            <a:endParaRPr lang="en-US" sz="7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MS PGothic" pitchFamily="34" charset="-128"/>
          <a:cs typeface="MS PGothic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MS PGothic" pitchFamily="34" charset="-128"/>
          <a:cs typeface="MS PGothic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MS PGothic" pitchFamily="34" charset="-128"/>
          <a:cs typeface="MS PGothic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MS PGothic" pitchFamily="34" charset="-128"/>
          <a:cs typeface="MS PGothic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MS PGothic" pitchFamily="34" charset="-128"/>
          <a:cs typeface="MS PGothic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9pPr>
    </p:titleStyle>
    <p:bodyStyle>
      <a:lvl1pPr marL="233363" indent="-233363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¡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457200" indent="-223838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693738" indent="-2286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Courier New" pitchFamily="49" charset="0"/>
        <a:buChar char="o"/>
        <a:defRPr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917575" indent="-2286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1150938" indent="-2286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3374D4"/>
        </a:buClr>
        <a:buFont typeface="Arial" pitchFamily="34" charset="0"/>
        <a:buChar char="•"/>
        <a:defRPr sz="1800" baseline="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3374D4"/>
        </a:buClr>
        <a:buFont typeface="Arial" pitchFamily="34" charset="0"/>
        <a:buChar char="•"/>
        <a:defRPr sz="1800" baseline="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None/>
        <a:defRPr sz="1800" baseline="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None/>
        <a:defRPr sz="2000" baseline="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link.brightcove.com/services/player/bcpid1335863155001?bckey=AQ~~,AAAAzBCFxrk~,skRc699QmZb1foWIVXITl1Wj_d3qRqMC&amp;bctid=3862626239001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4" Type="http://schemas.openxmlformats.org/officeDocument/2006/relationships/hyperlink" Target="Needle%20Replacement%202009.ppt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6" Type="http://schemas.openxmlformats.org/officeDocument/2006/relationships/oleObject" Target="file:///\\MiyaresP-O755\C$\Reference%20document%20o755\SFC%20docs\BBE%20systems\MiyaresP-O755\C$\Reference%20document%20o755\SFC%20docs\BBE%20systems\MiyaresP-O755\C$\Reference%20document%20o755\SFC%20docs\BBE%20systems\Users\user\Desktop\SFE-JLEF\TSS-MMJ-SFE-Dec2014\735003294_RevA.pdf" TargetMode="External"/><Relationship Id="rId5" Type="http://schemas.openxmlformats.org/officeDocument/2006/relationships/hyperlink" Target="735003294_RevA.pdf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838200"/>
            <a:ext cx="7772400" cy="1470025"/>
          </a:xfrm>
        </p:spPr>
        <p:txBody>
          <a:bodyPr/>
          <a:lstStyle/>
          <a:p>
            <a:r>
              <a:rPr lang="en-US" dirty="0" smtClean="0"/>
              <a:t>2x5L Bio-Botanical SFE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1752600"/>
          </a:xfrm>
        </p:spPr>
        <p:txBody>
          <a:bodyPr/>
          <a:lstStyle/>
          <a:p>
            <a:r>
              <a:rPr lang="en-US" dirty="0" smtClean="0"/>
              <a:t>Quick Reference Guide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981200"/>
            <a:ext cx="5562600" cy="3417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3581400" cy="457200"/>
          </a:xfrm>
        </p:spPr>
        <p:txBody>
          <a:bodyPr>
            <a:normAutofit/>
          </a:bodyPr>
          <a:lstStyle/>
          <a:p>
            <a:r>
              <a:rPr lang="en-US" dirty="0" smtClean="0"/>
              <a:t>PM Kit: 700007688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2133600"/>
          <a:ext cx="8534401" cy="2172785"/>
        </p:xfrm>
        <a:graphic>
          <a:graphicData uri="http://schemas.openxmlformats.org/drawingml/2006/table">
            <a:tbl>
              <a:tblPr/>
              <a:tblGrid>
                <a:gridCol w="2031771"/>
                <a:gridCol w="3526850"/>
                <a:gridCol w="1552580"/>
                <a:gridCol w="1423200"/>
              </a:tblGrid>
              <a:tr h="1523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Arial"/>
                        </a:rPr>
                        <a:t>Component number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Arial"/>
                        </a:rPr>
                        <a:t>Object description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Arial"/>
                        </a:rPr>
                        <a:t>Comp. Qty (CUn)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Arial"/>
                        </a:rPr>
                        <a:t>Component unit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3918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Arial"/>
                        </a:rPr>
                        <a:t>700006543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latin typeface="Arial"/>
                        </a:rPr>
                        <a:t>Seal,  P-200A, GFPM, HVY-Med Spring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Arial"/>
                        </a:rPr>
                        <a:t>EA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918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Arial"/>
                        </a:rPr>
                        <a:t>700006542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latin typeface="Arial"/>
                        </a:rPr>
                        <a:t>Ring, P-200 Piston Seal Peek Backup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Arial"/>
                        </a:rPr>
                        <a:t>EA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18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Arial"/>
                        </a:rPr>
                        <a:t>700006600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latin typeface="Arial"/>
                        </a:rPr>
                        <a:t>Check Valve,3/8" DIA 10k PSI Cartridge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Arial"/>
                        </a:rPr>
                        <a:t>EA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18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Arial"/>
                        </a:rPr>
                        <a:t>700006911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latin typeface="Arial"/>
                        </a:rPr>
                        <a:t>Wick, Oil - P-200A/P-350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latin typeface="Arial"/>
                        </a:rPr>
                        <a:t>2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latin typeface="Arial"/>
                        </a:rPr>
                        <a:t>EA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18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Arial"/>
                        </a:rPr>
                        <a:t>700006572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latin typeface="Arial"/>
                        </a:rPr>
                        <a:t>Spring, Piston P-200 P-350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Arial"/>
                        </a:rPr>
                        <a:t>EA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" name="Picture 4" descr="C:\image0001.gif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1925"/>
            <a:ext cx="0" cy="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04800" y="5310426"/>
            <a:ext cx="86106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Current Document Available:</a:t>
            </a:r>
          </a:p>
          <a:p>
            <a:r>
              <a:rPr lang="en-US" sz="1600" dirty="0" smtClean="0"/>
              <a:t>P-200/P-350 High Pressure Pumps Performance Maintenance Technical Reference  #715003915 REV. A on Portal—Service Assist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usrwil\Pictures\2013-04-26\03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19200"/>
            <a:ext cx="3886199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038600" y="1167825"/>
            <a:ext cx="4953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700006600</a:t>
            </a:r>
            <a:r>
              <a:rPr lang="pt-BR" sz="1600" dirty="0" smtClean="0"/>
              <a:t>:</a:t>
            </a:r>
          </a:p>
          <a:p>
            <a:r>
              <a:rPr lang="pt-BR" sz="1600" dirty="0" smtClean="0"/>
              <a:t> 3/8" DIA 10k PSI Cartridge Check Valve </a:t>
            </a:r>
            <a:endParaRPr lang="en-US" sz="1600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1" y="3657600"/>
            <a:ext cx="3860165" cy="287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4114800" y="5892225"/>
            <a:ext cx="487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700006667: </a:t>
            </a:r>
          </a:p>
          <a:p>
            <a:r>
              <a:rPr lang="en-US" sz="1600" dirty="0" smtClean="0"/>
              <a:t>3/8" Dia. 1/2"-28x1/8 V Check Valve Holder</a:t>
            </a:r>
            <a:endParaRPr lang="en-US" sz="16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43550" y="1981200"/>
            <a:ext cx="360045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19200"/>
            <a:ext cx="4214043" cy="2502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usrwil\Pictures\2013-01-29\03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86200"/>
            <a:ext cx="4191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648201" y="1371600"/>
            <a:ext cx="44958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700006543:P-200A, GFPM, HVY-Med Spring Seal </a:t>
            </a:r>
          </a:p>
          <a:p>
            <a:endParaRPr lang="en-US" sz="1600" dirty="0" smtClean="0"/>
          </a:p>
          <a:p>
            <a:r>
              <a:rPr lang="en-US" sz="1600" dirty="0" smtClean="0"/>
              <a:t>(Spring faces into pump head)</a:t>
            </a: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724400" y="5943600"/>
            <a:ext cx="441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700006542:</a:t>
            </a:r>
          </a:p>
          <a:p>
            <a:r>
              <a:rPr lang="en-US" sz="1600" dirty="0" smtClean="0"/>
              <a:t>Ring, P-200 Piston Seal Peek Backup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4572000" y="2590800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/>
              <a:t>The new PN is 700006607 and it is white rather than a black seal.  We are going from the Graphite filled (black, PN 700006543) to UHMW material)</a:t>
            </a:r>
            <a:endParaRPr lang="en-US" sz="11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3429000"/>
            <a:ext cx="1997892" cy="182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Straight Arrow Connector 10"/>
          <p:cNvCxnSpPr/>
          <p:nvPr/>
        </p:nvCxnSpPr>
        <p:spPr bwMode="auto">
          <a:xfrm flipH="1" flipV="1">
            <a:off x="5867400" y="3200400"/>
            <a:ext cx="990600" cy="1066800"/>
          </a:xfrm>
          <a:prstGeom prst="straightConnector1">
            <a:avLst/>
          </a:prstGeom>
          <a:solidFill>
            <a:srgbClr val="3374D4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1" y="1178371"/>
            <a:ext cx="2362200" cy="255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114800"/>
            <a:ext cx="3647841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800600" y="4343400"/>
            <a:ext cx="4382931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US" dirty="0" smtClean="0">
                <a:latin typeface="Arial"/>
              </a:rPr>
              <a:t>Oil Wick: 700006911</a:t>
            </a:r>
          </a:p>
          <a:p>
            <a:r>
              <a:rPr lang="en-US" sz="1600" dirty="0" smtClean="0"/>
              <a:t>To oil the pump add about 3-4 drops </a:t>
            </a:r>
          </a:p>
          <a:p>
            <a:r>
              <a:rPr lang="en-US" sz="1600" dirty="0" smtClean="0"/>
              <a:t>of 30W non-detergent motor oil monthly</a:t>
            </a:r>
            <a:endParaRPr lang="en-US" sz="1600" dirty="0" smtClean="0">
              <a:latin typeface="Arial"/>
            </a:endParaRPr>
          </a:p>
          <a:p>
            <a:pPr fontAlgn="b"/>
            <a:endParaRPr lang="en-US" dirty="0">
              <a:latin typeface="Arial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505200" y="4572000"/>
            <a:ext cx="1295400" cy="152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505200" y="1219200"/>
            <a:ext cx="28392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US" dirty="0" smtClean="0">
                <a:latin typeface="Arial"/>
              </a:rPr>
              <a:t>Piston Spring: 700006572</a:t>
            </a:r>
          </a:p>
          <a:p>
            <a:pPr fontAlgn="b"/>
            <a:endParaRPr lang="en-US" dirty="0">
              <a:latin typeface="Arial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00200"/>
            <a:ext cx="5514975" cy="46473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Line Callout 1 4"/>
          <p:cNvSpPr/>
          <p:nvPr/>
        </p:nvSpPr>
        <p:spPr>
          <a:xfrm>
            <a:off x="7162800" y="5029200"/>
            <a:ext cx="1664308" cy="761166"/>
          </a:xfrm>
          <a:prstGeom prst="borderCallout1">
            <a:avLst>
              <a:gd name="adj1" fmla="val -2536"/>
              <a:gd name="adj2" fmla="val 448"/>
              <a:gd name="adj3" fmla="val -43688"/>
              <a:gd name="adj4" fmla="val -29108"/>
            </a:avLst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1"/>
                </a:solidFill>
              </a:rPr>
              <a:t>700006549</a:t>
            </a:r>
          </a:p>
          <a:p>
            <a:pPr algn="ctr"/>
            <a:r>
              <a:rPr lang="en-US" sz="1600" dirty="0" smtClean="0">
                <a:solidFill>
                  <a:schemeClr val="accent1"/>
                </a:solidFill>
              </a:rPr>
              <a:t>3 way needle valve</a:t>
            </a: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6" name="Line Callout 1 5"/>
          <p:cNvSpPr/>
          <p:nvPr/>
        </p:nvSpPr>
        <p:spPr>
          <a:xfrm>
            <a:off x="6781800" y="1447800"/>
            <a:ext cx="1740508" cy="769762"/>
          </a:xfrm>
          <a:prstGeom prst="borderCallout1">
            <a:avLst>
              <a:gd name="adj1" fmla="val 104401"/>
              <a:gd name="adj2" fmla="val 51698"/>
              <a:gd name="adj3" fmla="val 193325"/>
              <a:gd name="adj4" fmla="val -47343"/>
            </a:avLst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1"/>
                </a:solidFill>
              </a:rPr>
              <a:t>700006639</a:t>
            </a:r>
          </a:p>
          <a:p>
            <a:pPr algn="ctr"/>
            <a:r>
              <a:rPr lang="en-US" sz="1600" dirty="0" smtClean="0">
                <a:solidFill>
                  <a:schemeClr val="accent1"/>
                </a:solidFill>
              </a:rPr>
              <a:t>1/8" V Tee - 2.00mm Bore</a:t>
            </a: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7" name="Line Callout 1 6"/>
          <p:cNvSpPr/>
          <p:nvPr/>
        </p:nvSpPr>
        <p:spPr>
          <a:xfrm>
            <a:off x="4038600" y="1600200"/>
            <a:ext cx="1588108" cy="692727"/>
          </a:xfrm>
          <a:prstGeom prst="borderCallout1">
            <a:avLst>
              <a:gd name="adj1" fmla="val 99910"/>
              <a:gd name="adj2" fmla="val 48338"/>
              <a:gd name="adj3" fmla="val 215715"/>
              <a:gd name="adj4" fmla="val -2690"/>
            </a:avLst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1"/>
                </a:solidFill>
              </a:rPr>
              <a:t>700006640</a:t>
            </a:r>
          </a:p>
          <a:p>
            <a:pPr algn="ctr"/>
            <a:r>
              <a:rPr lang="en-US" sz="1600" dirty="0" smtClean="0">
                <a:solidFill>
                  <a:schemeClr val="accent1"/>
                </a:solidFill>
              </a:rPr>
              <a:t>1/8" V Cross</a:t>
            </a: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8" name="Line Callout 1 7"/>
          <p:cNvSpPr/>
          <p:nvPr/>
        </p:nvSpPr>
        <p:spPr>
          <a:xfrm>
            <a:off x="0" y="2887838"/>
            <a:ext cx="1524000" cy="1531762"/>
          </a:xfrm>
          <a:prstGeom prst="borderCallout1">
            <a:avLst>
              <a:gd name="adj1" fmla="val 51434"/>
              <a:gd name="adj2" fmla="val 101423"/>
              <a:gd name="adj3" fmla="val 20644"/>
              <a:gd name="adj4" fmla="val 149785"/>
            </a:avLst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1"/>
                </a:solidFill>
              </a:rPr>
              <a:t>700006548</a:t>
            </a:r>
          </a:p>
          <a:p>
            <a:pPr algn="ctr"/>
            <a:r>
              <a:rPr lang="en-US" sz="1600" dirty="0" smtClean="0">
                <a:solidFill>
                  <a:schemeClr val="accent1"/>
                </a:solidFill>
              </a:rPr>
              <a:t>10,000 PSI/Bar Dampened Gauge, </a:t>
            </a: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9" name="Line Callout 1 8"/>
          <p:cNvSpPr/>
          <p:nvPr/>
        </p:nvSpPr>
        <p:spPr>
          <a:xfrm>
            <a:off x="533400" y="6019800"/>
            <a:ext cx="2590800" cy="684966"/>
          </a:xfrm>
          <a:prstGeom prst="borderCallout1">
            <a:avLst>
              <a:gd name="adj1" fmla="val 1455"/>
              <a:gd name="adj2" fmla="val 102155"/>
              <a:gd name="adj3" fmla="val -50288"/>
              <a:gd name="adj4" fmla="val 128804"/>
            </a:avLst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1"/>
                </a:solidFill>
              </a:rPr>
              <a:t>700006897</a:t>
            </a:r>
          </a:p>
          <a:p>
            <a:pPr algn="ctr"/>
            <a:r>
              <a:rPr lang="en-US" sz="1600" dirty="0" smtClean="0">
                <a:solidFill>
                  <a:schemeClr val="accent1"/>
                </a:solidFill>
              </a:rPr>
              <a:t>1/8" Comp Union Tee</a:t>
            </a: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31763" y="-4763"/>
            <a:ext cx="6489700" cy="1041401"/>
          </a:xfrm>
        </p:spPr>
        <p:txBody>
          <a:bodyPr/>
          <a:lstStyle/>
          <a:p>
            <a:r>
              <a:rPr lang="en-US" dirty="0" smtClean="0"/>
              <a:t>Unions and Fittings Part Numbers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239734"/>
            <a:ext cx="6124575" cy="5161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val 4"/>
          <p:cNvSpPr/>
          <p:nvPr/>
        </p:nvSpPr>
        <p:spPr>
          <a:xfrm>
            <a:off x="3505200" y="5029200"/>
            <a:ext cx="3124200" cy="1143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5" idx="2"/>
            <a:endCxn id="8" idx="3"/>
          </p:cNvCxnSpPr>
          <p:nvPr/>
        </p:nvCxnSpPr>
        <p:spPr>
          <a:xfrm flipH="1" flipV="1">
            <a:off x="2590800" y="5567809"/>
            <a:ext cx="914400" cy="328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8600" y="5029200"/>
            <a:ext cx="2362200" cy="1077218"/>
          </a:xfrm>
          <a:prstGeom prst="rect">
            <a:avLst/>
          </a:prstGeom>
          <a:solidFill>
            <a:srgbClr val="FF0000">
              <a:alpha val="44000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Low Pressure Tubing</a:t>
            </a:r>
          </a:p>
          <a:p>
            <a:r>
              <a:rPr lang="en-US" sz="1600" dirty="0" smtClean="0"/>
              <a:t>PN: 05125</a:t>
            </a:r>
          </a:p>
          <a:p>
            <a:r>
              <a:rPr lang="en-US" sz="1600" dirty="0" smtClean="0"/>
              <a:t>1/8"ODx.020"Wl 5' Straight 316SS</a:t>
            </a:r>
            <a:endParaRPr lang="en-US" sz="1600" dirty="0"/>
          </a:p>
        </p:txBody>
      </p:sp>
      <p:sp>
        <p:nvSpPr>
          <p:cNvPr id="11" name="Oval 10"/>
          <p:cNvSpPr/>
          <p:nvPr/>
        </p:nvSpPr>
        <p:spPr>
          <a:xfrm>
            <a:off x="2590800" y="1676400"/>
            <a:ext cx="5486400" cy="2362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0" y="1143000"/>
            <a:ext cx="1447800" cy="2062103"/>
          </a:xfrm>
          <a:prstGeom prst="rect">
            <a:avLst/>
          </a:prstGeom>
          <a:solidFill>
            <a:srgbClr val="FF0000">
              <a:alpha val="65000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High Pressure Tubing</a:t>
            </a:r>
          </a:p>
          <a:p>
            <a:r>
              <a:rPr lang="en-US" sz="1600" dirty="0" smtClean="0"/>
              <a:t>PN: 01829</a:t>
            </a:r>
          </a:p>
          <a:p>
            <a:r>
              <a:rPr lang="en-US" sz="1600" dirty="0" smtClean="0"/>
              <a:t>1/8"OD X .035"WL. </a:t>
            </a:r>
          </a:p>
          <a:p>
            <a:r>
              <a:rPr lang="en-US" sz="1600" dirty="0" smtClean="0"/>
              <a:t>Straight 316SS</a:t>
            </a:r>
            <a:endParaRPr lang="en-US" sz="1600" dirty="0"/>
          </a:p>
        </p:txBody>
      </p:sp>
      <p:cxnSp>
        <p:nvCxnSpPr>
          <p:cNvPr id="13" name="Straight Connector 12"/>
          <p:cNvCxnSpPr>
            <a:stCxn id="12" idx="3"/>
          </p:cNvCxnSpPr>
          <p:nvPr/>
        </p:nvCxnSpPr>
        <p:spPr>
          <a:xfrm>
            <a:off x="1447800" y="2174052"/>
            <a:ext cx="1219200" cy="4167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524000" y="6324600"/>
            <a:ext cx="65035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700006629: 1/8" V Nut      and    700006630: 1/8" V Ferrule</a:t>
            </a:r>
            <a:endParaRPr lang="en-US" sz="160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31763" y="-4763"/>
            <a:ext cx="6489700" cy="1041401"/>
          </a:xfrm>
        </p:spPr>
        <p:txBody>
          <a:bodyPr/>
          <a:lstStyle/>
          <a:p>
            <a:r>
              <a:rPr lang="en-US" dirty="0" smtClean="0"/>
              <a:t>Stainless Steel Tubing Part Numbers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219200"/>
            <a:ext cx="7429500" cy="5292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31763" y="-4763"/>
            <a:ext cx="6489700" cy="1041401"/>
          </a:xfrm>
        </p:spPr>
        <p:txBody>
          <a:bodyPr/>
          <a:lstStyle/>
          <a:p>
            <a:r>
              <a:rPr lang="en-US" dirty="0" smtClean="0"/>
              <a:t>Isolation Valve and Rupture Disc Assembly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Fuses for Extraction Heater Relay (RB1)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2362200" y="1447800"/>
            <a:ext cx="4883008" cy="3874532"/>
            <a:chOff x="2362200" y="1447800"/>
            <a:chExt cx="4883008" cy="3874532"/>
          </a:xfrm>
        </p:grpSpPr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362200" y="1447800"/>
              <a:ext cx="4883008" cy="312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2426758" y="2210712"/>
              <a:ext cx="545042" cy="26161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/>
                <a:t>CH1</a:t>
              </a:r>
              <a:endParaRPr lang="en-US" sz="1100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426758" y="3321652"/>
              <a:ext cx="545042" cy="25974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/>
                <a:t>CH2</a:t>
              </a:r>
              <a:endParaRPr lang="en-US" sz="11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334000" y="4648200"/>
              <a:ext cx="394758" cy="26161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/>
                <a:t>Z3</a:t>
              </a:r>
              <a:endParaRPr lang="en-US" sz="11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114800" y="4648201"/>
              <a:ext cx="402168" cy="26161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/>
                <a:t>Z1</a:t>
              </a:r>
              <a:endParaRPr lang="en-US" sz="11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810000" y="4953000"/>
              <a:ext cx="1651000" cy="36933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Front of Unit</a:t>
              </a:r>
              <a:endParaRPr lang="en-US" dirty="0"/>
            </a:p>
          </p:txBody>
        </p:sp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505200"/>
            <a:ext cx="1462314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143000"/>
            <a:ext cx="1408154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Connector 14"/>
          <p:cNvCxnSpPr>
            <a:stCxn id="5" idx="1"/>
          </p:cNvCxnSpPr>
          <p:nvPr/>
        </p:nvCxnSpPr>
        <p:spPr bwMode="auto">
          <a:xfrm flipH="1">
            <a:off x="990600" y="2341517"/>
            <a:ext cx="1436158" cy="1773283"/>
          </a:xfrm>
          <a:prstGeom prst="line">
            <a:avLst/>
          </a:prstGeom>
          <a:solidFill>
            <a:srgbClr val="3374D4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>
            <a:stCxn id="6" idx="1"/>
          </p:cNvCxnSpPr>
          <p:nvPr/>
        </p:nvCxnSpPr>
        <p:spPr bwMode="auto">
          <a:xfrm flipH="1" flipV="1">
            <a:off x="990600" y="1752600"/>
            <a:ext cx="1436158" cy="1698926"/>
          </a:xfrm>
          <a:prstGeom prst="line">
            <a:avLst/>
          </a:prstGeom>
          <a:solidFill>
            <a:srgbClr val="3374D4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685800" y="4267200"/>
            <a:ext cx="533400" cy="2616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 V1</a:t>
            </a:r>
            <a:endParaRPr lang="en-US" sz="11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762000" y="2438400"/>
            <a:ext cx="533400" cy="2616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 V2</a:t>
            </a:r>
            <a:endParaRPr lang="en-US" sz="1100" b="1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5791200"/>
            <a:ext cx="6142718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5L Extraction Vessel- Spare Parts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71600"/>
            <a:ext cx="188595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1997" y="2438400"/>
            <a:ext cx="562380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667000" y="5486400"/>
            <a:ext cx="617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Standard Frits for extraction vessels are 5um, but it is feasible for MMJ application to use 100um inlet and 5um outlet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1219200"/>
            <a:ext cx="34004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>
            <a:stCxn id="3" idx="3"/>
          </p:cNvCxnSpPr>
          <p:nvPr/>
        </p:nvCxnSpPr>
        <p:spPr bwMode="auto">
          <a:xfrm flipV="1">
            <a:off x="6067425" y="1676400"/>
            <a:ext cx="866775" cy="47625"/>
          </a:xfrm>
          <a:prstGeom prst="straightConnector1">
            <a:avLst/>
          </a:prstGeom>
          <a:solidFill>
            <a:srgbClr val="3374D4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6934200" y="121027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Fittings for connective line to HIP valves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590800" y="6324600"/>
            <a:ext cx="6553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700007128= Fitting, 1/4" NPT 316 SS </a:t>
            </a:r>
            <a:r>
              <a:rPr lang="en-US" sz="1400" dirty="0" err="1" smtClean="0"/>
              <a:t>Strt</a:t>
            </a:r>
            <a:r>
              <a:rPr lang="en-US" sz="1400" dirty="0" smtClean="0"/>
              <a:t> Tee 10KPSI</a:t>
            </a:r>
            <a:br>
              <a:rPr lang="en-US" sz="1400" dirty="0" smtClean="0"/>
            </a:br>
            <a:r>
              <a:rPr lang="en-US" sz="1400" dirty="0" smtClean="0"/>
              <a:t>700006548=Gauge, 10,000 PSI/Bar Dampened.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Drain Outlet of 5L vessel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1620" y="2057400"/>
            <a:ext cx="4586180" cy="3733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873" y="2027524"/>
            <a:ext cx="4290727" cy="3687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4724400"/>
            <a:ext cx="2540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886200" y="6019800"/>
            <a:ext cx="205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Correct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71800" y="22860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Backwards ferrule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1763" y="253999"/>
            <a:ext cx="6489700" cy="104140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pitchFamily="34" charset="-128"/>
                <a:cs typeface="MS PGothic" charset="0"/>
              </a:rPr>
              <a:t>205001332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MS PGothic" pitchFamily="34" charset="-128"/>
                <a:cs typeface="MS PGothic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pitchFamily="34" charset="-128"/>
                <a:cs typeface="MS PGothic" charset="0"/>
              </a:rPr>
              <a:t>SFE Bio-Botanical Spare Parts Kit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MS PGothic" pitchFamily="34" charset="-128"/>
              <a:cs typeface="MS PGothic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400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MS PGothic" pitchFamily="34" charset="-128"/>
              <a:cs typeface="MS PGothic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MS PGothic" pitchFamily="34" charset="-128"/>
              <a:cs typeface="MS PGothic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400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MS PGothic" pitchFamily="34" charset="-128"/>
              <a:cs typeface="MS PGothic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MS PGothic" pitchFamily="34" charset="-128"/>
              <a:cs typeface="MS PGothic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400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MS PGothic" pitchFamily="34" charset="-128"/>
              <a:cs typeface="MS PGothic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321047"/>
            <a:ext cx="5867400" cy="5079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601048"/>
            <a:ext cx="9144000" cy="452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981200" y="6119336"/>
            <a:ext cx="6858000" cy="73866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Enhancements to system will have a short 6’ tubing with union to account for numerous disconnections the Vessel side will encounter…PN:430004396   Tubing </a:t>
            </a:r>
            <a:r>
              <a:rPr lang="en-US" sz="1400" dirty="0" err="1" smtClean="0"/>
              <a:t>Assy</a:t>
            </a:r>
            <a:r>
              <a:rPr lang="en-US" sz="1400" dirty="0" smtClean="0"/>
              <a:t>, SFE 5L Vessel Out to System</a:t>
            </a:r>
            <a:endParaRPr lang="en-US" sz="1400" dirty="0"/>
          </a:p>
        </p:txBody>
      </p:sp>
      <p:sp>
        <p:nvSpPr>
          <p:cNvPr id="6" name="Oval 5"/>
          <p:cNvSpPr/>
          <p:nvPr/>
        </p:nvSpPr>
        <p:spPr bwMode="auto">
          <a:xfrm>
            <a:off x="1219200" y="5638800"/>
            <a:ext cx="990600" cy="3810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8" name="Straight Connector 7"/>
          <p:cNvCxnSpPr>
            <a:stCxn id="6" idx="4"/>
          </p:cNvCxnSpPr>
          <p:nvPr/>
        </p:nvCxnSpPr>
        <p:spPr bwMode="auto">
          <a:xfrm>
            <a:off x="1714500" y="6019800"/>
            <a:ext cx="266700" cy="76200"/>
          </a:xfrm>
          <a:prstGeom prst="line">
            <a:avLst/>
          </a:prstGeom>
          <a:solidFill>
            <a:srgbClr val="3374D4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4191000" y="2971800"/>
            <a:ext cx="533400" cy="2616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CH1</a:t>
            </a:r>
            <a:endParaRPr lang="en-US" sz="11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191000" y="3395990"/>
            <a:ext cx="533400" cy="2616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CH2</a:t>
            </a:r>
            <a:endParaRPr lang="en-US" sz="11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066800" y="3733800"/>
            <a:ext cx="457200" cy="2616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V1</a:t>
            </a:r>
            <a:endParaRPr lang="en-US" sz="11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219200" y="4996191"/>
            <a:ext cx="457200" cy="2616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V2</a:t>
            </a:r>
            <a:endParaRPr lang="en-US" sz="11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257800" y="5257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Front of Unit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ABPR:PN-279002438</a:t>
            </a:r>
            <a:endParaRPr lang="en-U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219200"/>
            <a:ext cx="4800600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>
            <a:hlinkClick r:id="rId3"/>
          </p:cNvPr>
          <p:cNvSpPr/>
          <p:nvPr/>
        </p:nvSpPr>
        <p:spPr>
          <a:xfrm>
            <a:off x="0" y="586740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smtClean="0">
                <a:hlinkClick r:id="rId3"/>
              </a:rPr>
              <a:t>link.brightcove.com/services/player/bcpid1335863155001?bckey=AQ</a:t>
            </a:r>
            <a:r>
              <a:rPr lang="en-US" dirty="0" smtClean="0"/>
              <a:t>~~,AAAAzBCFxrk~,skRc699QmZb1foWIVXITl1Wj_d3qRqMC&amp;bctid=3862626239001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745163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zero point changes over time because CO2 or the extracted material erodes the peek seat</a:t>
            </a:r>
          </a:p>
        </p:txBody>
      </p:sp>
      <p:pic>
        <p:nvPicPr>
          <p:cNvPr id="1167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057400"/>
            <a:ext cx="2663825" cy="3733800"/>
          </a:xfrm>
          <a:prstGeom prst="rect">
            <a:avLst/>
          </a:prstGeom>
          <a:noFill/>
        </p:spPr>
      </p:pic>
      <p:sp>
        <p:nvSpPr>
          <p:cNvPr id="116740" name="Text Box 4"/>
          <p:cNvSpPr txBox="1">
            <a:spLocks noChangeArrowheads="1"/>
          </p:cNvSpPr>
          <p:nvPr/>
        </p:nvSpPr>
        <p:spPr bwMode="auto">
          <a:xfrm>
            <a:off x="3352800" y="4572000"/>
            <a:ext cx="579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mobile phase with extracted material in as liquid form</a:t>
            </a:r>
          </a:p>
        </p:txBody>
      </p:sp>
      <p:sp>
        <p:nvSpPr>
          <p:cNvPr id="116741" name="Text Box 5"/>
          <p:cNvSpPr txBox="1">
            <a:spLocks noChangeArrowheads="1"/>
          </p:cNvSpPr>
          <p:nvPr/>
        </p:nvSpPr>
        <p:spPr bwMode="auto">
          <a:xfrm>
            <a:off x="3352800" y="5105400"/>
            <a:ext cx="5791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Needle moves in and out of peek seat to regulate pressure</a:t>
            </a:r>
          </a:p>
        </p:txBody>
      </p:sp>
      <p:sp>
        <p:nvSpPr>
          <p:cNvPr id="116742" name="AutoShape 6"/>
          <p:cNvSpPr>
            <a:spLocks noChangeArrowheads="1"/>
          </p:cNvSpPr>
          <p:nvPr/>
        </p:nvSpPr>
        <p:spPr bwMode="auto">
          <a:xfrm rot="333179">
            <a:off x="1600200" y="5105400"/>
            <a:ext cx="1676400" cy="228600"/>
          </a:xfrm>
          <a:prstGeom prst="leftArrow">
            <a:avLst>
              <a:gd name="adj1" fmla="val 50000"/>
              <a:gd name="adj2" fmla="val 18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743" name="Text Box 7"/>
          <p:cNvSpPr txBox="1">
            <a:spLocks noChangeArrowheads="1"/>
          </p:cNvSpPr>
          <p:nvPr/>
        </p:nvSpPr>
        <p:spPr bwMode="auto">
          <a:xfrm>
            <a:off x="1143000" y="6172200"/>
            <a:ext cx="762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First place where extracted material or CO2 can crystallize due to delta P</a:t>
            </a:r>
          </a:p>
        </p:txBody>
      </p:sp>
      <p:sp>
        <p:nvSpPr>
          <p:cNvPr id="116744" name="AutoShape 8"/>
          <p:cNvSpPr>
            <a:spLocks noChangeArrowheads="1"/>
          </p:cNvSpPr>
          <p:nvPr/>
        </p:nvSpPr>
        <p:spPr bwMode="auto">
          <a:xfrm rot="-141251">
            <a:off x="2895600" y="4724400"/>
            <a:ext cx="457200" cy="152400"/>
          </a:xfrm>
          <a:prstGeom prst="lef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219200"/>
            <a:ext cx="4619625" cy="2486025"/>
          </a:xfrm>
          <a:prstGeom prst="rect">
            <a:avLst/>
          </a:prstGeom>
          <a:noFill/>
        </p:spPr>
      </p:pic>
      <p:sp>
        <p:nvSpPr>
          <p:cNvPr id="120839" name="Text Box 7"/>
          <p:cNvSpPr txBox="1">
            <a:spLocks noChangeArrowheads="1"/>
          </p:cNvSpPr>
          <p:nvPr/>
        </p:nvSpPr>
        <p:spPr bwMode="auto">
          <a:xfrm>
            <a:off x="228600" y="1905000"/>
            <a:ext cx="5181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err="1"/>
              <a:t>Moly</a:t>
            </a:r>
            <a:r>
              <a:rPr lang="en-US" sz="1600" dirty="0"/>
              <a:t>-Disulfide </a:t>
            </a:r>
            <a:r>
              <a:rPr lang="en-US" sz="1600" dirty="0" smtClean="0"/>
              <a:t>Grease: 700007475</a:t>
            </a:r>
            <a:endParaRPr lang="en-US" sz="1600" dirty="0"/>
          </a:p>
        </p:txBody>
      </p:sp>
      <p:pic>
        <p:nvPicPr>
          <p:cNvPr id="12084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7150" y="3886200"/>
            <a:ext cx="5086350" cy="2971800"/>
          </a:xfrm>
          <a:prstGeom prst="rect">
            <a:avLst/>
          </a:prstGeom>
          <a:noFill/>
        </p:spPr>
      </p:pic>
      <p:sp>
        <p:nvSpPr>
          <p:cNvPr id="120841" name="Text Box 9"/>
          <p:cNvSpPr txBox="1">
            <a:spLocks noChangeArrowheads="1"/>
          </p:cNvSpPr>
          <p:nvPr/>
        </p:nvSpPr>
        <p:spPr bwMode="auto">
          <a:xfrm>
            <a:off x="4953000" y="3962400"/>
            <a:ext cx="42672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 dirty="0" smtClean="0"/>
              <a:t>ABPR200 </a:t>
            </a:r>
            <a:r>
              <a:rPr lang="en-US" b="1" u="sng" dirty="0" smtClean="0">
                <a:hlinkClick r:id="rId4" action="ppaction://hlinkpres?slideindex=1&amp;slidetitle="/>
              </a:rPr>
              <a:t>PM Kit</a:t>
            </a:r>
            <a:r>
              <a:rPr lang="en-US" b="1" u="sng" dirty="0" smtClean="0"/>
              <a:t>: 700007693</a:t>
            </a:r>
            <a:endParaRPr lang="en-US" b="1" u="sng" dirty="0"/>
          </a:p>
          <a:p>
            <a:pPr>
              <a:spcBef>
                <a:spcPct val="50000"/>
              </a:spcBef>
            </a:pPr>
            <a:r>
              <a:rPr lang="en-US" dirty="0" smtClean="0"/>
              <a:t>Needle,  2 Degree: 700008887 </a:t>
            </a:r>
            <a:endParaRPr lang="en-US" dirty="0"/>
          </a:p>
          <a:p>
            <a:pPr>
              <a:spcBef>
                <a:spcPct val="50000"/>
              </a:spcBef>
            </a:pPr>
            <a:r>
              <a:rPr lang="en-US" dirty="0"/>
              <a:t>Seat: </a:t>
            </a:r>
            <a:r>
              <a:rPr lang="en-US" dirty="0" smtClean="0"/>
              <a:t>700008880 </a:t>
            </a:r>
            <a:endParaRPr lang="en-US" dirty="0"/>
          </a:p>
          <a:p>
            <a:pPr>
              <a:spcBef>
                <a:spcPct val="50000"/>
              </a:spcBef>
            </a:pPr>
            <a:r>
              <a:rPr lang="en-US" dirty="0"/>
              <a:t>Packing Washer: </a:t>
            </a:r>
            <a:r>
              <a:rPr lang="en-US" dirty="0" smtClean="0"/>
              <a:t>700006919</a:t>
            </a:r>
            <a:endParaRPr lang="en-US" dirty="0"/>
          </a:p>
          <a:p>
            <a:pPr>
              <a:spcBef>
                <a:spcPct val="50000"/>
              </a:spcBef>
            </a:pPr>
            <a:r>
              <a:rPr lang="en-US" dirty="0"/>
              <a:t>Packing (Teflon): </a:t>
            </a:r>
            <a:r>
              <a:rPr lang="en-US" dirty="0" smtClean="0"/>
              <a:t>700006914</a:t>
            </a:r>
            <a:endParaRPr lang="en-US" dirty="0"/>
          </a:p>
          <a:p>
            <a:pPr>
              <a:spcBef>
                <a:spcPct val="50000"/>
              </a:spcBef>
            </a:pPr>
            <a:r>
              <a:rPr lang="en-US" dirty="0"/>
              <a:t>Bottom </a:t>
            </a:r>
            <a:r>
              <a:rPr lang="en-US" dirty="0" smtClean="0"/>
              <a:t>Washer(PEEK</a:t>
            </a:r>
            <a:r>
              <a:rPr lang="en-US" dirty="0"/>
              <a:t>): </a:t>
            </a:r>
            <a:r>
              <a:rPr lang="en-US" dirty="0" smtClean="0"/>
              <a:t>700006913</a:t>
            </a:r>
            <a:endParaRPr lang="en-US" dirty="0"/>
          </a:p>
          <a:p>
            <a:pPr>
              <a:spcBef>
                <a:spcPct val="50000"/>
              </a:spcBef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 Vessels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6544" y="1295400"/>
            <a:ext cx="5370956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309687"/>
            <a:ext cx="3924300" cy="539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0" y="1137153"/>
            <a:ext cx="9144000" cy="5720847"/>
            <a:chOff x="0" y="1137153"/>
            <a:chExt cx="9144000" cy="5720847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504950"/>
              <a:ext cx="5410200" cy="405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29200" y="1137153"/>
              <a:ext cx="3733800" cy="57208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1066800" y="5562600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OLD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001000" y="4267200"/>
              <a:ext cx="1143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New, longer heaters</a:t>
              </a:r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391400" y="1447800"/>
              <a:ext cx="152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279003107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762" y="-4763"/>
            <a:ext cx="6954838" cy="1041401"/>
          </a:xfrm>
        </p:spPr>
        <p:txBody>
          <a:bodyPr/>
          <a:lstStyle/>
          <a:p>
            <a:r>
              <a:rPr lang="en-US" dirty="0" smtClean="0"/>
              <a:t>Collection Heater Relays: RB2 and RB3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676400"/>
            <a:ext cx="5288980" cy="394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371600" y="5791200"/>
            <a:ext cx="640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700006917= Fuse, 12Amp 13/32" X 1-1/2" </a:t>
            </a:r>
            <a:r>
              <a:rPr lang="en-US" sz="1600" dirty="0" err="1" smtClean="0"/>
              <a:t>Baf</a:t>
            </a:r>
            <a:r>
              <a:rPr lang="en-US" sz="1600" dirty="0" smtClean="0"/>
              <a:t> Style</a:t>
            </a:r>
            <a:endParaRPr lang="en-US" sz="16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 Vessel Spare Parts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676400"/>
            <a:ext cx="79248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Spring Seal for Collection Vessel: 700006566</a:t>
            </a:r>
          </a:p>
          <a:p>
            <a:endParaRPr lang="en-US" dirty="0" smtClean="0"/>
          </a:p>
          <a:p>
            <a:r>
              <a:rPr lang="en-US" dirty="0" smtClean="0"/>
              <a:t>6Kpsi Gauge for Vessels 1 and 2: 700010093</a:t>
            </a:r>
          </a:p>
          <a:p>
            <a:endParaRPr lang="en-US" dirty="0" smtClean="0"/>
          </a:p>
          <a:p>
            <a:r>
              <a:rPr lang="en-US" dirty="0" smtClean="0"/>
              <a:t>1500psi Gauge for Vessel 3: 700006555</a:t>
            </a:r>
          </a:p>
          <a:p>
            <a:endParaRPr lang="en-US" dirty="0" smtClean="0"/>
          </a:p>
          <a:p>
            <a:r>
              <a:rPr lang="en-US" dirty="0" smtClean="0"/>
              <a:t>Needle valve for outlet: 700006617</a:t>
            </a:r>
          </a:p>
          <a:p>
            <a:endParaRPr lang="en-US" dirty="0" smtClean="0"/>
          </a:p>
          <a:p>
            <a:r>
              <a:rPr lang="en-US" dirty="0" smtClean="0"/>
              <a:t>6Kpsi Rupture Disc Assembly for Collection Vessels: 700007356</a:t>
            </a:r>
          </a:p>
          <a:p>
            <a:endParaRPr lang="en-US" dirty="0" smtClean="0"/>
          </a:p>
          <a:p>
            <a:r>
              <a:rPr lang="en-US" dirty="0" smtClean="0"/>
              <a:t>Rupture Disc 6Kpsi: 700006733</a:t>
            </a:r>
          </a:p>
          <a:p>
            <a:endParaRPr lang="en-US" dirty="0" smtClean="0"/>
          </a:p>
          <a:p>
            <a:r>
              <a:rPr lang="en-US" dirty="0" smtClean="0"/>
              <a:t>Vessel 3 uses 2Kpsi rupture disc: 405018415</a:t>
            </a:r>
          </a:p>
          <a:p>
            <a:endParaRPr lang="en-US" dirty="0" smtClean="0"/>
          </a:p>
          <a:p>
            <a:r>
              <a:rPr lang="en-US" dirty="0" smtClean="0"/>
              <a:t>Manual BPR for Vessels 1 and 2 (6Kpsi max):700010095</a:t>
            </a:r>
          </a:p>
          <a:p>
            <a:endParaRPr lang="en-US" dirty="0" smtClean="0"/>
          </a:p>
          <a:p>
            <a:r>
              <a:rPr lang="en-US" dirty="0" smtClean="0"/>
              <a:t>Manual BPR for Vessel 3 (2Kpsi max</a:t>
            </a:r>
            <a:r>
              <a:rPr lang="en-US" smtClean="0"/>
              <a:t>): 700010094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			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SFE 2x5L Schematic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9228338" cy="8131338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9228338" cy="502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5029200"/>
              <a:ext cx="9144000" cy="3102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8" name="Object 7">
            <a:hlinkClick r:id="rId5" action="ppaction://hlinkfile"/>
          </p:cNvPr>
          <p:cNvGraphicFramePr>
            <a:graphicFrameLocks noChangeAspect="1"/>
          </p:cNvGraphicFramePr>
          <p:nvPr/>
        </p:nvGraphicFramePr>
        <p:xfrm>
          <a:off x="7620000" y="5638800"/>
          <a:ext cx="914400" cy="771525"/>
        </p:xfrm>
        <a:graphic>
          <a:graphicData uri="http://schemas.openxmlformats.org/presentationml/2006/ole">
            <p:oleObj spid="_x0000_s2053" name="Acrobat Document" showAsIcon="1" r:id="rId6" imgW="914400" imgH="771480" progId="AcroExch.Document.7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Fresh supply of CO2 to recycler</a:t>
            </a:r>
            <a:endParaRPr lang="en-US" dirty="0"/>
          </a:p>
        </p:txBody>
      </p:sp>
      <p:grpSp>
        <p:nvGrpSpPr>
          <p:cNvPr id="3" name="Group 6"/>
          <p:cNvGrpSpPr/>
          <p:nvPr/>
        </p:nvGrpSpPr>
        <p:grpSpPr>
          <a:xfrm>
            <a:off x="1524000" y="1219200"/>
            <a:ext cx="5943600" cy="1703568"/>
            <a:chOff x="1371600" y="4375773"/>
            <a:chExt cx="7562850" cy="2433195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71600" y="4375773"/>
              <a:ext cx="7562850" cy="2433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ight Arrow 4"/>
            <p:cNvSpPr/>
            <p:nvPr/>
          </p:nvSpPr>
          <p:spPr bwMode="auto">
            <a:xfrm>
              <a:off x="5181600" y="5791200"/>
              <a:ext cx="1066800" cy="304800"/>
            </a:xfrm>
            <a:prstGeom prst="rightArrow">
              <a:avLst/>
            </a:prstGeom>
            <a:solidFill>
              <a:srgbClr val="3374D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3124200"/>
            <a:ext cx="5791200" cy="876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 bwMode="auto">
          <a:xfrm>
            <a:off x="3200400" y="2743200"/>
            <a:ext cx="228600" cy="381000"/>
          </a:xfrm>
          <a:prstGeom prst="straightConnector1">
            <a:avLst/>
          </a:prstGeom>
          <a:solidFill>
            <a:srgbClr val="3374D4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724400"/>
            <a:ext cx="399097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4800600"/>
            <a:ext cx="46577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 bwMode="auto">
          <a:xfrm>
            <a:off x="4267200" y="4572000"/>
            <a:ext cx="0" cy="1981200"/>
          </a:xfrm>
          <a:prstGeom prst="line">
            <a:avLst/>
          </a:prstGeom>
          <a:solidFill>
            <a:srgbClr val="3374D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4191000" y="4724400"/>
            <a:ext cx="0" cy="1981200"/>
          </a:xfrm>
          <a:prstGeom prst="line">
            <a:avLst/>
          </a:prstGeom>
          <a:solidFill>
            <a:srgbClr val="3374D4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762" y="-4763"/>
            <a:ext cx="7107237" cy="1041401"/>
          </a:xfrm>
        </p:spPr>
        <p:txBody>
          <a:bodyPr/>
          <a:lstStyle/>
          <a:p>
            <a:r>
              <a:rPr lang="en-US" dirty="0" smtClean="0"/>
              <a:t>700007974: </a:t>
            </a:r>
            <a:r>
              <a:rPr lang="en-US" sz="1600" dirty="0" smtClean="0"/>
              <a:t>MBPR-Recycler inlet “braided” tubing</a:t>
            </a:r>
            <a:endParaRPr lang="en-US" sz="1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143001"/>
            <a:ext cx="4319588" cy="472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143000"/>
            <a:ext cx="413385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914400" y="5934670"/>
            <a:ext cx="777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Replacement line has tube stubs so you will need 2 each of the following.</a:t>
            </a:r>
          </a:p>
          <a:p>
            <a:r>
              <a:rPr lang="en-US" sz="1600" dirty="0" smtClean="0"/>
              <a:t>700006728:    1/4" Comp Nut Fitting, </a:t>
            </a:r>
          </a:p>
          <a:p>
            <a:r>
              <a:rPr lang="en-US" sz="1600" dirty="0" smtClean="0"/>
              <a:t>700006637:    1/4" Comp Ferrule Set Fitting.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178396" y="3092922"/>
            <a:ext cx="2244282" cy="5285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/>
        </p:nvGrpSpPr>
        <p:grpSpPr>
          <a:xfrm>
            <a:off x="5486400" y="1371600"/>
            <a:ext cx="3429000" cy="2133600"/>
            <a:chOff x="152400" y="5029200"/>
            <a:chExt cx="2651931" cy="1828800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00200" y="5029200"/>
              <a:ext cx="1204131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152400" y="5410200"/>
              <a:ext cx="1676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n-NO" sz="1400" dirty="0" smtClean="0"/>
                <a:t>Filter Frit Kit</a:t>
              </a:r>
            </a:p>
            <a:p>
              <a:r>
                <a:rPr lang="nn-NO" sz="1400" dirty="0" smtClean="0"/>
                <a:t> 5 um filter=  </a:t>
              </a:r>
            </a:p>
            <a:p>
              <a:r>
                <a:rPr lang="nn-NO" sz="1400" dirty="0" smtClean="0"/>
                <a:t>700007354	</a:t>
              </a:r>
              <a:endParaRPr lang="en-US" sz="1400" dirty="0"/>
            </a:p>
          </p:txBody>
        </p:sp>
      </p:grp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1" y="1219200"/>
            <a:ext cx="5257799" cy="3244007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31763" y="634999"/>
            <a:ext cx="6489700" cy="104140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MS PGothic" pitchFamily="34" charset="-128"/>
                <a:cs typeface="MS PGothic" charset="0"/>
              </a:rPr>
              <a:t>CO2 inlet to Extraction Skid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MS PGothic" pitchFamily="34" charset="-128"/>
              <a:cs typeface="MS PGothic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1752600" y="1828800"/>
            <a:ext cx="609600" cy="304800"/>
          </a:xfrm>
          <a:prstGeom prst="ellipse">
            <a:avLst/>
          </a:prstGeom>
          <a:solidFill>
            <a:srgbClr val="3374D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5000" y="1905000"/>
            <a:ext cx="533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CO2</a:t>
            </a:r>
            <a:endParaRPr lang="en-US" sz="800" dirty="0"/>
          </a:p>
        </p:txBody>
      </p:sp>
      <p:sp>
        <p:nvSpPr>
          <p:cNvPr id="15" name="TextBox 14"/>
          <p:cNvSpPr txBox="1"/>
          <p:nvPr/>
        </p:nvSpPr>
        <p:spPr>
          <a:xfrm>
            <a:off x="762000" y="4953000"/>
            <a:ext cx="2819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700007292=1/8" Comp 5000PSI 5 Micron </a:t>
            </a:r>
            <a:r>
              <a:rPr lang="en-US" sz="1400" smtClean="0"/>
              <a:t>Inline Filter </a:t>
            </a:r>
            <a:r>
              <a:rPr lang="en-US" sz="1400" dirty="0" smtClean="0"/>
              <a:t>assembly</a:t>
            </a:r>
            <a:endParaRPr lang="en-US" sz="1400" dirty="0"/>
          </a:p>
        </p:txBody>
      </p:sp>
      <p:sp>
        <p:nvSpPr>
          <p:cNvPr id="16" name="Oval 15"/>
          <p:cNvSpPr/>
          <p:nvPr/>
        </p:nvSpPr>
        <p:spPr bwMode="auto">
          <a:xfrm>
            <a:off x="2895600" y="2362200"/>
            <a:ext cx="304800" cy="457200"/>
          </a:xfrm>
          <a:prstGeom prst="ellipse">
            <a:avLst/>
          </a:pr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Verdana" pitchFamily="34" charset="0"/>
            </a:endParaRPr>
          </a:p>
        </p:txBody>
      </p:sp>
      <p:cxnSp>
        <p:nvCxnSpPr>
          <p:cNvPr id="18" name="Straight Connector 17"/>
          <p:cNvCxnSpPr>
            <a:stCxn id="16" idx="4"/>
            <a:endCxn id="15" idx="0"/>
          </p:cNvCxnSpPr>
          <p:nvPr/>
        </p:nvCxnSpPr>
        <p:spPr bwMode="auto">
          <a:xfrm flipH="1">
            <a:off x="2171700" y="2819400"/>
            <a:ext cx="876300" cy="2133600"/>
          </a:xfrm>
          <a:prstGeom prst="line">
            <a:avLst/>
          </a:prstGeom>
          <a:solidFill>
            <a:srgbClr val="3374D4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HE1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19200" y="1109246"/>
            <a:ext cx="6781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HE1= 700006862 Heat Exchanger </a:t>
            </a:r>
            <a:r>
              <a:rPr lang="en-US" sz="1600" dirty="0" err="1" smtClean="0"/>
              <a:t>Assy</a:t>
            </a:r>
            <a:r>
              <a:rPr lang="en-US" sz="1600" dirty="0" smtClean="0"/>
              <a:t>, CPVC 20' 6KPSI- Sys</a:t>
            </a:r>
          </a:p>
        </p:txBody>
      </p:sp>
      <p:grpSp>
        <p:nvGrpSpPr>
          <p:cNvPr id="3" name="Group 8"/>
          <p:cNvGrpSpPr/>
          <p:nvPr/>
        </p:nvGrpSpPr>
        <p:grpSpPr>
          <a:xfrm>
            <a:off x="1447800" y="1981200"/>
            <a:ext cx="5943600" cy="3733800"/>
            <a:chOff x="1066800" y="1676400"/>
            <a:chExt cx="6932246" cy="448261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66800" y="1676400"/>
              <a:ext cx="6932246" cy="4482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Oval 5"/>
            <p:cNvSpPr/>
            <p:nvPr/>
          </p:nvSpPr>
          <p:spPr bwMode="auto">
            <a:xfrm>
              <a:off x="3505200" y="4724400"/>
              <a:ext cx="609600" cy="609600"/>
            </a:xfrm>
            <a:prstGeom prst="ellipse">
              <a:avLst/>
            </a:prstGeom>
            <a:noFill/>
            <a:ln w="317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4572000" y="3581400"/>
              <a:ext cx="609600" cy="609600"/>
            </a:xfrm>
            <a:prstGeom prst="ellipse">
              <a:avLst/>
            </a:prstGeom>
            <a:noFill/>
            <a:ln w="317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52400" y="5791200"/>
            <a:ext cx="8686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HE1 inlet and outlet fittings are circled.  It is a solid piece of tubing that passes through a bulkhead into the glycol filled, insulated cylinder.  </a:t>
            </a:r>
            <a:r>
              <a:rPr lang="en-US" sz="1400" b="1" dirty="0" smtClean="0"/>
              <a:t>DO NOT </a:t>
            </a:r>
            <a:r>
              <a:rPr lang="en-US" sz="1400" dirty="0" smtClean="0"/>
              <a:t>remove fittings on HE1, but to solenoid and flow meter.  New HE unit comes with extra long tubing that needs to be cut and bent to fit and female </a:t>
            </a:r>
            <a:r>
              <a:rPr lang="en-US" sz="1400" dirty="0" err="1" smtClean="0"/>
              <a:t>swagelok</a:t>
            </a:r>
            <a:r>
              <a:rPr lang="en-US" sz="1400" dirty="0" smtClean="0"/>
              <a:t> fittings also need to be ordered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" y="1371600"/>
            <a:ext cx="9115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P-200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505200"/>
            <a:ext cx="4289403" cy="30497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9200"/>
            <a:ext cx="4450869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issues reported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Not delivering correct volume (RPM=Flow rate)</a:t>
            </a:r>
          </a:p>
          <a:p>
            <a:pPr lvl="1"/>
            <a:r>
              <a:rPr lang="en-US" dirty="0" smtClean="0"/>
              <a:t>Bad CO2 supply </a:t>
            </a:r>
          </a:p>
          <a:p>
            <a:pPr lvl="1"/>
            <a:r>
              <a:rPr lang="en-US" dirty="0" smtClean="0"/>
              <a:t>Check valves</a:t>
            </a:r>
          </a:p>
          <a:p>
            <a:pPr lvl="1"/>
            <a:r>
              <a:rPr lang="en-US" dirty="0" smtClean="0"/>
              <a:t>Leaking seals</a:t>
            </a:r>
          </a:p>
          <a:p>
            <a:pPr lvl="1"/>
            <a:r>
              <a:rPr lang="en-US" dirty="0" smtClean="0"/>
              <a:t>Amplifier</a:t>
            </a:r>
          </a:p>
          <a:p>
            <a:pPr lvl="1"/>
            <a:r>
              <a:rPr lang="en-US" dirty="0" smtClean="0"/>
              <a:t>Broken piston</a:t>
            </a:r>
          </a:p>
          <a:p>
            <a:endParaRPr lang="en-US" dirty="0" smtClean="0"/>
          </a:p>
          <a:p>
            <a:r>
              <a:rPr lang="en-US" dirty="0" smtClean="0"/>
              <a:t>No Communications</a:t>
            </a:r>
          </a:p>
          <a:p>
            <a:pPr lvl="1"/>
            <a:r>
              <a:rPr lang="en-US" dirty="0" smtClean="0"/>
              <a:t>No Power</a:t>
            </a:r>
          </a:p>
          <a:p>
            <a:pPr lvl="1"/>
            <a:r>
              <a:rPr lang="en-US" dirty="0" smtClean="0"/>
              <a:t>Wrong address on pump</a:t>
            </a:r>
          </a:p>
          <a:p>
            <a:pPr lvl="1"/>
            <a:r>
              <a:rPr lang="en-US" dirty="0" smtClean="0"/>
              <a:t>Bad Combo Board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Knocking sound</a:t>
            </a:r>
          </a:p>
          <a:p>
            <a:endParaRPr lang="en-US" dirty="0" smtClean="0"/>
          </a:p>
          <a:p>
            <a:r>
              <a:rPr lang="en-US" dirty="0" smtClean="0"/>
              <a:t>Creaking sounds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4 Waters template_White">
  <a:themeElements>
    <a:clrScheme name="Custom 4">
      <a:dk1>
        <a:srgbClr val="000000"/>
      </a:dk1>
      <a:lt1>
        <a:srgbClr val="FFFFFF"/>
      </a:lt1>
      <a:dk2>
        <a:srgbClr val="4BACC6"/>
      </a:dk2>
      <a:lt2>
        <a:srgbClr val="B2B2B2"/>
      </a:lt2>
      <a:accent1>
        <a:srgbClr val="4F81BD"/>
      </a:accent1>
      <a:accent2>
        <a:srgbClr val="B0551E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818E1C"/>
      </a:hlink>
      <a:folHlink>
        <a:srgbClr val="4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74D4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74D4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Waters_PPT_template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s_PPT_template_whi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s_PPT_template_white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s_PPT_template_white 4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s_PPT_template_white 5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s_PPT_template_white 6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s_PPT_template_white 7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s_PPT_template_white 8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s_PPT_template_white 9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s_PPT_template_white 10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s_PPT_template_white 11">
        <a:dk1>
          <a:srgbClr val="000000"/>
        </a:dk1>
        <a:lt1>
          <a:srgbClr val="FFFFFF"/>
        </a:lt1>
        <a:dk2>
          <a:srgbClr val="331E4C"/>
        </a:dk2>
        <a:lt2>
          <a:srgbClr val="808080"/>
        </a:lt2>
        <a:accent1>
          <a:srgbClr val="00628D"/>
        </a:accent1>
        <a:accent2>
          <a:srgbClr val="788000"/>
        </a:accent2>
        <a:accent3>
          <a:srgbClr val="FFFFFF"/>
        </a:accent3>
        <a:accent4>
          <a:srgbClr val="000000"/>
        </a:accent4>
        <a:accent5>
          <a:srgbClr val="AAB7C5"/>
        </a:accent5>
        <a:accent6>
          <a:srgbClr val="6C7300"/>
        </a:accent6>
        <a:hlink>
          <a:srgbClr val="3F1948"/>
        </a:hlink>
        <a:folHlink>
          <a:srgbClr val="A63F1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s_PPT_template_white 12">
        <a:dk1>
          <a:srgbClr val="000000"/>
        </a:dk1>
        <a:lt1>
          <a:srgbClr val="FFFFFF"/>
        </a:lt1>
        <a:dk2>
          <a:srgbClr val="331E4C"/>
        </a:dk2>
        <a:lt2>
          <a:srgbClr val="808080"/>
        </a:lt2>
        <a:accent1>
          <a:srgbClr val="90B4E6"/>
        </a:accent1>
        <a:accent2>
          <a:srgbClr val="A7B400"/>
        </a:accent2>
        <a:accent3>
          <a:srgbClr val="FFFFFF"/>
        </a:accent3>
        <a:accent4>
          <a:srgbClr val="000000"/>
        </a:accent4>
        <a:accent5>
          <a:srgbClr val="C6D6F0"/>
        </a:accent5>
        <a:accent6>
          <a:srgbClr val="97A300"/>
        </a:accent6>
        <a:hlink>
          <a:srgbClr val="956DC5"/>
        </a:hlink>
        <a:folHlink>
          <a:srgbClr val="F9A3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s White Logo Template 2008 1">
        <a:dk1>
          <a:srgbClr val="000000"/>
        </a:dk1>
        <a:lt1>
          <a:srgbClr val="FFFFFF"/>
        </a:lt1>
        <a:dk2>
          <a:srgbClr val="4BACC6"/>
        </a:dk2>
        <a:lt2>
          <a:srgbClr val="B2B2B2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9BBB59"/>
        </a:hlink>
        <a:folHlink>
          <a:srgbClr val="8064A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2014 Waters template_White</Template>
  <TotalTime>9199</TotalTime>
  <Words>775</Words>
  <Application>Microsoft Office PowerPoint</Application>
  <PresentationFormat>On-screen Show (4:3)</PresentationFormat>
  <Paragraphs>161</Paragraphs>
  <Slides>27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2014 Waters template_White</vt:lpstr>
      <vt:lpstr>\\MiyaresP-O755\C$\Reference document o755\SFC docs\BBE systems\MiyaresP-O755\C$\Reference document o755\SFC docs\BBE systems\MiyaresP-O755\C$\Reference document o755\SFC docs\BBE systems\Users\user\Desktop\SFE-JLEF\TSS-MMJ-SFE-Dec2014\735003294_RevA.pdf</vt:lpstr>
      <vt:lpstr>2x5L Bio-Botanical SFE system</vt:lpstr>
      <vt:lpstr>Slide 2</vt:lpstr>
      <vt:lpstr>SFE 2x5L Schematic</vt:lpstr>
      <vt:lpstr>Fresh supply of CO2 to recycler</vt:lpstr>
      <vt:lpstr>700007974: MBPR-Recycler inlet “braided” tubing</vt:lpstr>
      <vt:lpstr>Slide 6</vt:lpstr>
      <vt:lpstr>HE1 </vt:lpstr>
      <vt:lpstr>P-200</vt:lpstr>
      <vt:lpstr>Common issues reported</vt:lpstr>
      <vt:lpstr>PM Kit: 700007688</vt:lpstr>
      <vt:lpstr>Slide 11</vt:lpstr>
      <vt:lpstr>Slide 12</vt:lpstr>
      <vt:lpstr>Slide 13</vt:lpstr>
      <vt:lpstr>Unions and Fittings Part Numbers</vt:lpstr>
      <vt:lpstr>Stainless Steel Tubing Part Numbers</vt:lpstr>
      <vt:lpstr>Isolation Valve and Rupture Disc Assembly</vt:lpstr>
      <vt:lpstr>Fuses for Extraction Heater Relay (RB1)</vt:lpstr>
      <vt:lpstr>5L Extraction Vessel- Spare Parts</vt:lpstr>
      <vt:lpstr>Drain Outlet of 5L vessel</vt:lpstr>
      <vt:lpstr>Slide 20</vt:lpstr>
      <vt:lpstr>ABPR:PN-279002438</vt:lpstr>
      <vt:lpstr>Slide 22</vt:lpstr>
      <vt:lpstr>Slide 23</vt:lpstr>
      <vt:lpstr>Collection Vessels</vt:lpstr>
      <vt:lpstr>Slide 25</vt:lpstr>
      <vt:lpstr>Collection Heater Relays: RB2 and RB3</vt:lpstr>
      <vt:lpstr>Collection Vessel Spare Parts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P200</dc:title>
  <dc:creator>user</dc:creator>
  <cp:lastModifiedBy>Paul Miyares</cp:lastModifiedBy>
  <cp:revision>888</cp:revision>
  <dcterms:created xsi:type="dcterms:W3CDTF">2014-02-07T18:14:43Z</dcterms:created>
  <dcterms:modified xsi:type="dcterms:W3CDTF">2016-10-11T16:57:38Z</dcterms:modified>
</cp:coreProperties>
</file>